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58" r:id="rId3"/>
    <p:sldId id="294" r:id="rId4"/>
    <p:sldId id="304" r:id="rId5"/>
    <p:sldId id="293" r:id="rId6"/>
    <p:sldId id="292" r:id="rId7"/>
    <p:sldId id="259" r:id="rId8"/>
    <p:sldId id="260" r:id="rId9"/>
    <p:sldId id="298" r:id="rId10"/>
    <p:sldId id="299" r:id="rId11"/>
    <p:sldId id="301" r:id="rId12"/>
    <p:sldId id="306" r:id="rId13"/>
    <p:sldId id="308" r:id="rId14"/>
    <p:sldId id="30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53E"/>
    <a:srgbClr val="000066"/>
    <a:srgbClr val="009900"/>
    <a:srgbClr val="00800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EB3D-35D9-44FC-9740-FEA171A537F9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C3D3-E256-452F-A77F-F64B2E573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EB3D-35D9-44FC-9740-FEA171A537F9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C3D3-E256-452F-A77F-F64B2E573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EB3D-35D9-44FC-9740-FEA171A537F9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C3D3-E256-452F-A77F-F64B2E573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EB3D-35D9-44FC-9740-FEA171A537F9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C3D3-E256-452F-A77F-F64B2E573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EB3D-35D9-44FC-9740-FEA171A537F9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C3D3-E256-452F-A77F-F64B2E573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EB3D-35D9-44FC-9740-FEA171A537F9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C3D3-E256-452F-A77F-F64B2E573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EB3D-35D9-44FC-9740-FEA171A537F9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C3D3-E256-452F-A77F-F64B2E573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EB3D-35D9-44FC-9740-FEA171A537F9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C3D3-E256-452F-A77F-F64B2E573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EB3D-35D9-44FC-9740-FEA171A537F9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C3D3-E256-452F-A77F-F64B2E573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EB3D-35D9-44FC-9740-FEA171A537F9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C3D3-E256-452F-A77F-F64B2E573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EB3D-35D9-44FC-9740-FEA171A537F9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1C3D3-E256-452F-A77F-F64B2E573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2EB3D-35D9-44FC-9740-FEA171A537F9}" type="datetimeFigureOut">
              <a:rPr lang="ru-RU" smtClean="0"/>
              <a:pPr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1C3D3-E256-452F-A77F-F64B2E573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0" y="0"/>
            <a:ext cx="9144000" cy="6968459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295232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dirty="0">
                <a:ln w="10541" cmpd="sng">
                  <a:solidFill>
                    <a:srgbClr val="000066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ДОПОЛНИТЕЛЬНАЯ ОБЩЕОБРАЗОВАТЕЛЬНАЯ ОБЩЕРАЗВИВАЮЩАЯ ПРОГРАММА</a:t>
            </a:r>
            <a:br>
              <a:rPr lang="ru-RU" sz="2000" b="1" dirty="0">
                <a:ln w="10541" cmpd="sng">
                  <a:solidFill>
                    <a:srgbClr val="000066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n w="10541" cmpd="sng">
                  <a:solidFill>
                    <a:srgbClr val="000066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n w="10541" cmpd="sng">
                  <a:solidFill>
                    <a:srgbClr val="000066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n w="10541" cmpd="sng">
                  <a:solidFill>
                    <a:srgbClr val="000066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художественной направленности</a:t>
            </a:r>
            <a:br>
              <a:rPr lang="ru-RU" sz="2000" b="1" dirty="0">
                <a:ln w="10541" cmpd="sng">
                  <a:solidFill>
                    <a:srgbClr val="000066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n w="10541" cmpd="sng">
                  <a:solidFill>
                    <a:srgbClr val="000066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n w="10541" cmpd="sng">
                  <a:solidFill>
                    <a:srgbClr val="000066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n w="10541" cmpd="sng">
                  <a:solidFill>
                    <a:srgbClr val="000066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«Умелые ручки или пластилиновые загадки»</a:t>
            </a:r>
            <a:r>
              <a:rPr lang="ru-RU" sz="2800" b="1" dirty="0" smtClean="0">
                <a:ln w="10541" cmpd="sng">
                  <a:solidFill>
                    <a:srgbClr val="000066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n w="10541" cmpd="sng">
                  <a:solidFill>
                    <a:srgbClr val="000066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spc="50" dirty="0">
              <a:ln w="10541" cmpd="sng">
                <a:solidFill>
                  <a:srgbClr val="000066"/>
                </a:solidFill>
                <a:prstDash val="solid"/>
              </a:ln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60649"/>
            <a:ext cx="8676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Муниципальное дошкольное образовательное учреждение 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№31"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33872" y="5919275"/>
            <a:ext cx="7920880" cy="1477328"/>
          </a:xfrm>
          <a:prstGeom prst="rect">
            <a:avLst/>
          </a:prstGeom>
          <a:solidFill>
            <a:srgbClr val="92D050"/>
          </a:solidFill>
          <a:ln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pPr algn="ctr"/>
            <a:endParaRPr lang="ru-RU" b="1" spc="50" dirty="0" smtClean="0">
              <a:ln w="11430">
                <a:noFill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spc="50" dirty="0" smtClean="0">
                <a:ln w="11430">
                  <a:noFill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Подготовила воспит</a:t>
            </a:r>
            <a:r>
              <a:rPr lang="ru-RU" b="1" spc="50" dirty="0" smtClean="0">
                <a:ln w="11430">
                  <a:noFill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атель </a:t>
            </a:r>
            <a:r>
              <a:rPr lang="ru-RU" b="1" spc="50" dirty="0" err="1" smtClean="0">
                <a:ln w="11430">
                  <a:noFill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Глызина</a:t>
            </a:r>
            <a:r>
              <a:rPr lang="ru-RU" b="1" spc="50" dirty="0" smtClean="0">
                <a:ln w="11430">
                  <a:noFill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А.В.</a:t>
            </a:r>
          </a:p>
          <a:p>
            <a:pPr algn="ctr"/>
            <a:r>
              <a:rPr lang="ru-RU" b="1" spc="50" dirty="0">
                <a:ln w="11430">
                  <a:noFill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spc="50" dirty="0" smtClean="0">
                <a:ln w="11430">
                  <a:noFill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Ярославль, 2022 г.</a:t>
            </a:r>
          </a:p>
          <a:p>
            <a:r>
              <a:rPr lang="ru-RU" b="1" spc="50" dirty="0" smtClean="0">
                <a:ln w="11430">
                  <a:noFill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i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8914" name="Picture 2" descr="C:\Users\USER\Desktop\Мастер класс пластилинография - копия\13751_180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293096"/>
            <a:ext cx="2267744" cy="1898528"/>
          </a:xfrm>
          <a:prstGeom prst="rect">
            <a:avLst/>
          </a:prstGeom>
          <a:noFill/>
        </p:spPr>
      </p:pic>
      <p:pic>
        <p:nvPicPr>
          <p:cNvPr id="9" name="Picture 2" descr="C:\Users\USER\Desktop\Мастер класс пластилинография - копия\13751_180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51520" y="4293096"/>
            <a:ext cx="2196752" cy="189852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Autofit/>
          </a:bodyPr>
          <a:lstStyle/>
          <a:p>
            <a:pPr algn="l"/>
            <a:r>
              <a:rPr lang="ru-RU" sz="2800" b="1" i="1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0099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60648"/>
            <a:ext cx="8496944" cy="2739211"/>
          </a:xfrm>
          <a:prstGeom prst="rect">
            <a:avLst/>
          </a:prstGeom>
          <a:ln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Многослойная пластилинография</a:t>
            </a:r>
            <a:r>
              <a:rPr lang="ru-RU" sz="4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ru-RU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объемное изображение лепной картины на горизонтальной поверхности, с последовательным соединением слоев разного цвета</a:t>
            </a:r>
            <a:r>
              <a:rPr lang="ru-RU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6" name="Picture 4" descr="C:\Users\USER\Desktop\Мастер класс пластилинография - копия\maxresdefault (1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2996952"/>
            <a:ext cx="4278474" cy="3312368"/>
          </a:xfrm>
          <a:prstGeom prst="rect">
            <a:avLst/>
          </a:prstGeom>
          <a:noFill/>
        </p:spPr>
      </p:pic>
      <p:pic>
        <p:nvPicPr>
          <p:cNvPr id="10" name="Рисунок 212" descr="alt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2852936"/>
            <a:ext cx="2304256" cy="1605299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11" name="Рисунок 227" descr="alt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699792" y="4005064"/>
            <a:ext cx="1867148" cy="1709915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12" name="Рисунок 225" descr="alt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20" y="4653136"/>
            <a:ext cx="2232248" cy="193239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Autofit/>
          </a:bodyPr>
          <a:lstStyle/>
          <a:p>
            <a:pPr algn="l"/>
            <a:r>
              <a:rPr lang="ru-RU" sz="2800" b="1" i="1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0099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76672"/>
            <a:ext cx="8280920" cy="707886"/>
          </a:xfrm>
          <a:prstGeom prst="rect">
            <a:avLst/>
          </a:prstGeom>
          <a:ln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Наши занятия: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86592"/>
            <a:ext cx="3825763" cy="28693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48" y="3429000"/>
            <a:ext cx="4230216" cy="31726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0072" y="1386592"/>
            <a:ext cx="3182100" cy="1789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14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Autofit/>
          </a:bodyPr>
          <a:lstStyle/>
          <a:p>
            <a:pPr algn="l"/>
            <a:r>
              <a:rPr lang="ru-RU" sz="2800" b="1" i="1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0099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76672"/>
            <a:ext cx="8280920" cy="707886"/>
          </a:xfrm>
          <a:prstGeom prst="rect">
            <a:avLst/>
          </a:prstGeom>
          <a:ln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Наши занятия: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3043689" cy="45655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48995"/>
            <a:ext cx="3435846" cy="45811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3848" y="4941168"/>
            <a:ext cx="2465065" cy="178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54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Autofit/>
          </a:bodyPr>
          <a:lstStyle/>
          <a:p>
            <a:pPr algn="l"/>
            <a:r>
              <a:rPr lang="ru-RU" sz="2800" b="1" i="1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0099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76672"/>
            <a:ext cx="8280920" cy="707886"/>
          </a:xfrm>
          <a:prstGeom prst="rect">
            <a:avLst/>
          </a:prstGeom>
          <a:ln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Наши занятия: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28" y="1386592"/>
            <a:ext cx="4629120" cy="30860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716854"/>
            <a:ext cx="4485104" cy="29900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6460" y="1772816"/>
            <a:ext cx="2762733" cy="184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6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43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Autofit/>
          </a:bodyPr>
          <a:lstStyle/>
          <a:p>
            <a:pPr algn="l"/>
            <a:r>
              <a:rPr lang="ru-RU" sz="2800" b="1" i="1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0099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76672"/>
            <a:ext cx="8280920" cy="707886"/>
          </a:xfrm>
          <a:prstGeom prst="rect">
            <a:avLst/>
          </a:prstGeom>
          <a:ln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610216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техника хороша тем, что доступна всем детям, позволяет быстро достичь желаемого результата и вносит определённую новизну в работу детей, делает её более увлекательной и интересной.</a:t>
            </a:r>
            <a:endParaRPr lang="ru-RU" sz="2400" dirty="0">
              <a:solidFill>
                <a:srgbClr val="0015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остаётся только фантазировать и творить!</a:t>
            </a:r>
            <a:endParaRPr lang="ru-RU" sz="2400" b="0" i="0" dirty="0">
              <a:solidFill>
                <a:srgbClr val="00153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" descr="C:\Users\USER\Desktop\Мастер класс пластилинография - копия\Екатерина Игоревна Хатунцева - Верные друзья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3645024"/>
            <a:ext cx="3110929" cy="2304256"/>
          </a:xfrm>
          <a:prstGeom prst="rect">
            <a:avLst/>
          </a:prstGeom>
          <a:noFill/>
        </p:spPr>
      </p:pic>
      <p:pic>
        <p:nvPicPr>
          <p:cNvPr id="7" name="Picture 4" descr="C:\Users\USER\Desktop\Мастер класс пластилинография - копия\IMG_199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63888" y="3672464"/>
            <a:ext cx="2274175" cy="3087364"/>
          </a:xfrm>
          <a:prstGeom prst="rect">
            <a:avLst/>
          </a:prstGeom>
          <a:noFill/>
        </p:spPr>
      </p:pic>
      <p:pic>
        <p:nvPicPr>
          <p:cNvPr id="8" name="Picture 3" descr="C:\Users\USER\Desktop\Мастер класс пластилинография - копия\s1200 (2)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51722" y="3675904"/>
            <a:ext cx="3103686" cy="2119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366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357301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«Пластилинография»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(«графия» - создавать, изображать, «пластилин» - материал, при помощи которого осуществляется исполнение замысла). Принцип данной нетрадиционной техники заключается в создании лепной картины с изображением выпуклых, полуобъёмных объектов на горизонтальной поверхности.</a:t>
            </a:r>
            <a:endParaRPr lang="ru-RU" sz="3200" b="1" dirty="0">
              <a:ln>
                <a:solidFill>
                  <a:srgbClr val="7030A0"/>
                </a:solidFill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USER\Desktop\Мастер класс пластилинография - копия\two-clay-art-tropical-fish-amy-vangsgard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43608" y="4005064"/>
            <a:ext cx="2808312" cy="2655405"/>
          </a:xfrm>
          <a:prstGeom prst="ellipse">
            <a:avLst/>
          </a:prstGeom>
          <a:noFill/>
        </p:spPr>
      </p:pic>
      <p:pic>
        <p:nvPicPr>
          <p:cNvPr id="21507" name="Picture 3" descr="C:\Users\USER\Desktop\Мастер класс пластилинография - копия\FullSizeRender-e150342005266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36096" y="4064596"/>
            <a:ext cx="2520280" cy="257738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096344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Основной материал 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— пластилин, а 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«инструментом»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в пластилинографии являются руки ребенка, что очень важно для развития общей и мелкой моторики, которая в свою очередь является одним из главных стимулятором мозговой деятельности ребенка.</a:t>
            </a:r>
            <a:endParaRPr lang="ru-RU" sz="2800" b="1" i="1" dirty="0">
              <a:ln>
                <a:solidFill>
                  <a:srgbClr val="7030A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1" name="Picture 3" descr="C:\Users\USER\Desktop\Мастер класс пластилинография - копия\original-removebg-preview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2483768" y="3418251"/>
            <a:ext cx="3312368" cy="3378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14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466653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153E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>
                <a:solidFill>
                  <a:srgbClr val="00153E"/>
                </a:solidFill>
                <a:latin typeface="Times New Roman" panose="02020603050405020304" pitchFamily="18" charset="0"/>
              </a:rPr>
              <a:t>Развитие художественно – творческих способностей у детей дошкольного возраста средствами </a:t>
            </a:r>
            <a:r>
              <a:rPr lang="ru-RU" sz="2800" b="1" dirty="0" err="1">
                <a:solidFill>
                  <a:srgbClr val="00153E"/>
                </a:solidFill>
                <a:latin typeface="Times New Roman" panose="02020603050405020304" pitchFamily="18" charset="0"/>
              </a:rPr>
              <a:t>пластилинографии</a:t>
            </a:r>
            <a:r>
              <a:rPr lang="ru-RU" sz="2800" b="1" dirty="0">
                <a:solidFill>
                  <a:srgbClr val="00153E"/>
                </a:solidFill>
                <a:latin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i="1" dirty="0">
              <a:ln>
                <a:solidFill>
                  <a:srgbClr val="7030A0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7" name="Picture 3" descr="C:\Users\USER\Desktop\Мастер класс пластилинография - копия\plasticine-clip-art-6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95936" y="3230877"/>
            <a:ext cx="3816424" cy="21423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496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6653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Занятия пластилинографией способствуют: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развитию таких психических процессов, как: внимание, память, мышление,</a:t>
            </a:r>
            <a:b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формированию </a:t>
            </a: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воображения, творческих способностей;</a:t>
            </a:r>
            <a:b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развитию восприятия, пространственной ориентации, сенсомоторной координации детей;</a:t>
            </a:r>
            <a:b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вырабатыванию </a:t>
            </a: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самостоятельности, произвольности поведения.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i="1" dirty="0">
              <a:ln>
                <a:solidFill>
                  <a:srgbClr val="7030A0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USER\Desktop\Мастер класс пластилинография - копия\03dae3fb8fb7132ac38e23833b98fe6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1960" y="3789040"/>
            <a:ext cx="4608512" cy="2921468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sz="49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Виды пластилинографии: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51520" y="1354093"/>
            <a:ext cx="8712968" cy="1815882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Прямая пластилинография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изображение лепной картины на горизонтальной поверхности.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7" name="Picture 3" descr="C:\Users\USER\Desktop\Мастер класс пластилинография - копия\Сотворчество педагога и воспитанников подготовительной групп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284984"/>
            <a:ext cx="2833219" cy="3406608"/>
          </a:xfrm>
          <a:prstGeom prst="rect">
            <a:avLst/>
          </a:prstGeom>
          <a:noFill/>
        </p:spPr>
      </p:pic>
      <p:pic>
        <p:nvPicPr>
          <p:cNvPr id="41988" name="Picture 4" descr="C:\Users\USER\Desktop\10705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356992"/>
            <a:ext cx="4979667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12968" cy="3672408"/>
          </a:xfrm>
          <a:ln>
            <a:solidFill>
              <a:srgbClr val="009900"/>
            </a:solidFill>
          </a:ln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Обратная пластилинография     (витражная)</a:t>
            </a:r>
            <a:r>
              <a: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 - </a:t>
            </a:r>
            <a:br>
              <a: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/>
              <a:t> </a:t>
            </a:r>
            <a:r>
              <a:rPr lang="ru-RU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изображение лепной картины (пластилиновые детали выкладываются на обратной стороне прозрачного пластика или оргстекла по нанесённым заранее контурам).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n>
                <a:solidFill>
                  <a:srgbClr val="7030A0"/>
                </a:solidFill>
              </a:ln>
              <a:solidFill>
                <a:srgbClr val="009900"/>
              </a:solidFill>
            </a:endParaRPr>
          </a:p>
        </p:txBody>
      </p:sp>
      <p:pic>
        <p:nvPicPr>
          <p:cNvPr id="20481" name="Picture 1" descr="C:\Users\USER\Desktop\i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576" y="3717032"/>
            <a:ext cx="3456384" cy="2838450"/>
          </a:xfrm>
          <a:prstGeom prst="rect">
            <a:avLst/>
          </a:prstGeom>
          <a:noFill/>
        </p:spPr>
      </p:pic>
      <p:pic>
        <p:nvPicPr>
          <p:cNvPr id="20482" name="Picture 2" descr="C:\Users\USER\Desktop\hello_html_67350f1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5652120" y="3573016"/>
            <a:ext cx="2448272" cy="2999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Autofit/>
          </a:bodyPr>
          <a:lstStyle/>
          <a:p>
            <a:pPr algn="l"/>
            <a:r>
              <a:rPr lang="ru-RU" sz="2800" b="1" i="1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0099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76672"/>
            <a:ext cx="7848872" cy="2369880"/>
          </a:xfrm>
          <a:prstGeom prst="rect">
            <a:avLst/>
          </a:prstGeom>
          <a:ln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Контурная пластилинография</a:t>
            </a:r>
            <a:r>
              <a:rPr lang="ru-RU" sz="4000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изображение объектов из контуров, выполненных в виде тонких колбасок или жгутиков.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7" name="Picture 1" descr="C:\Users\USER\Desktop\Мастер класс пластилинография - копия\7114c11cc8938d15f2355026bce3f2c1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79512" y="2924944"/>
            <a:ext cx="4291954" cy="2482696"/>
          </a:xfrm>
          <a:prstGeom prst="rect">
            <a:avLst/>
          </a:prstGeom>
          <a:noFill/>
        </p:spPr>
      </p:pic>
      <p:pic>
        <p:nvPicPr>
          <p:cNvPr id="19458" name="Picture 2" descr="C:\Users\USER\Desktop\Мастер класс пластилинография - копия\hello_html_m2aeffcc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068960"/>
            <a:ext cx="4248472" cy="3586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Autofit/>
          </a:bodyPr>
          <a:lstStyle/>
          <a:p>
            <a:pPr algn="l"/>
            <a:r>
              <a:rPr lang="ru-RU" sz="2800" b="1" i="1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0099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48681"/>
            <a:ext cx="8208912" cy="2923877"/>
          </a:xfrm>
          <a:prstGeom prst="rect">
            <a:avLst/>
          </a:prstGeom>
          <a:ln>
            <a:solidFill>
              <a:srgbClr val="0099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Мозаичная пластилинография</a:t>
            </a:r>
            <a:r>
              <a:rPr lang="ru-RU" sz="4000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изображение лепной картины на горизонтальной поверхности с помощью шариков из пластилина или шарикового пластилина.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C:\Users\USER\Desktop\Мастер класс пластилинография - копия\img4_-_копия_-_копия-removebg-preview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3501008"/>
            <a:ext cx="3679528" cy="3043972"/>
          </a:xfrm>
          <a:prstGeom prst="rect">
            <a:avLst/>
          </a:prstGeom>
          <a:noFill/>
        </p:spPr>
      </p:pic>
      <p:pic>
        <p:nvPicPr>
          <p:cNvPr id="43011" name="Picture 3" descr="C:\Users\USER\Desktop\Мастер класс пластилинография - копия\img4 - копия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27984" y="3645024"/>
            <a:ext cx="4267200" cy="291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1563</TotalTime>
  <Words>100</Words>
  <Application>Microsoft Office PowerPoint</Application>
  <PresentationFormat>Экран (4:3)</PresentationFormat>
  <Paragraphs>30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ДОПОЛНИТЕЛЬНАЯ ОБЩЕОБРАЗОВАТЕЛЬНАЯ ОБЩЕРАЗВИВАЮЩАЯ ПРОГРАММА  художественной направленности  «Умелые ручки или пластилиновые загадки» </vt:lpstr>
      <vt:lpstr>   «Пластилинография» («графия» - создавать, изображать, «пластилин» - материал, при помощи которого осуществляется исполнение замысла). Принцип данной нетрадиционной техники заключается в создании лепной картины с изображением выпуклых, полуобъёмных объектов на горизонтальной поверхности.</vt:lpstr>
      <vt:lpstr>Основной материал — пластилин, а «инструментом» в пластилинографии являются руки ребенка, что очень важно для развития общей и мелкой моторики, которая в свою очередь является одним из главных стимулятором мозговой деятельности ребенка.</vt:lpstr>
      <vt:lpstr>Цель: -Развитие художественно – творческих способностей у детей дошкольного возраста средствами пластилинографии.   </vt:lpstr>
      <vt:lpstr>Занятия пластилинографией способствуют: - развитию таких психических процессов, как: внимание, память, мышление, - формированию воображения, творческих способностей; - развитию восприятия, пространственной ориентации, сенсомоторной координации детей; - вырабатыванию самостоятельности, произвольности поведения.  </vt:lpstr>
      <vt:lpstr>Виды пластилинографии: </vt:lpstr>
      <vt:lpstr>Обратная пластилинография     (витражная) -   изображение лепной картины (пластилиновые детали выкладываются на обратной стороне прозрачного пластика или оргстекла по нанесённым заранее контурам). 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Компьютер</dc:creator>
  <cp:lastModifiedBy>RePack by Diakov</cp:lastModifiedBy>
  <cp:revision>141</cp:revision>
  <dcterms:created xsi:type="dcterms:W3CDTF">2015-02-24T09:24:26Z</dcterms:created>
  <dcterms:modified xsi:type="dcterms:W3CDTF">2022-10-28T14:56:34Z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3271900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